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5" r:id="rId4"/>
  </p:sldMasterIdLst>
  <p:notesMasterIdLst>
    <p:notesMasterId r:id="rId42"/>
  </p:notesMasterIdLst>
  <p:sldIdLst>
    <p:sldId id="266" r:id="rId5"/>
    <p:sldId id="272" r:id="rId6"/>
    <p:sldId id="296" r:id="rId7"/>
    <p:sldId id="307" r:id="rId8"/>
    <p:sldId id="267" r:id="rId9"/>
    <p:sldId id="281" r:id="rId10"/>
    <p:sldId id="280" r:id="rId11"/>
    <p:sldId id="315" r:id="rId12"/>
    <p:sldId id="275" r:id="rId13"/>
    <p:sldId id="268" r:id="rId14"/>
    <p:sldId id="312" r:id="rId15"/>
    <p:sldId id="270" r:id="rId16"/>
    <p:sldId id="313" r:id="rId17"/>
    <p:sldId id="278" r:id="rId18"/>
    <p:sldId id="311" r:id="rId19"/>
    <p:sldId id="305" r:id="rId20"/>
    <p:sldId id="277" r:id="rId21"/>
    <p:sldId id="314" r:id="rId22"/>
    <p:sldId id="301" r:id="rId23"/>
    <p:sldId id="306" r:id="rId24"/>
    <p:sldId id="321" r:id="rId25"/>
    <p:sldId id="322" r:id="rId26"/>
    <p:sldId id="323" r:id="rId27"/>
    <p:sldId id="284" r:id="rId28"/>
    <p:sldId id="310" r:id="rId29"/>
    <p:sldId id="320" r:id="rId30"/>
    <p:sldId id="297" r:id="rId31"/>
    <p:sldId id="295" r:id="rId32"/>
    <p:sldId id="285" r:id="rId33"/>
    <p:sldId id="286" r:id="rId34"/>
    <p:sldId id="288" r:id="rId35"/>
    <p:sldId id="289" r:id="rId36"/>
    <p:sldId id="290" r:id="rId37"/>
    <p:sldId id="291" r:id="rId38"/>
    <p:sldId id="293" r:id="rId39"/>
    <p:sldId id="294" r:id="rId40"/>
    <p:sldId id="274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09" autoAdjust="0"/>
    <p:restoredTop sz="94660"/>
  </p:normalViewPr>
  <p:slideViewPr>
    <p:cSldViewPr snapToGrid="0">
      <p:cViewPr varScale="1">
        <p:scale>
          <a:sx n="72" d="100"/>
          <a:sy n="72" d="100"/>
        </p:scale>
        <p:origin x="70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15086-06BC-4F78-B508-4E1F94CCB86B}" type="datetimeFigureOut">
              <a:rPr lang="en-US" smtClean="0"/>
              <a:t>3/21/2023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D4AFE6-52F8-436F-9DAC-607E2BE5A9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631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A85BB-8327-437A-900F-6A3DB7A5ABC9}" type="datetime1">
              <a:rPr lang="en-US" smtClean="0"/>
              <a:t>3/21/2023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495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5E6C6-E680-4C09-9A82-6D6D4A458B45}" type="datetime1">
              <a:rPr lang="en-US" smtClean="0"/>
              <a:t>3/21/2023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322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BBFA-E374-465F-B18D-F6CE71921593}" type="datetime1">
              <a:rPr lang="en-US" smtClean="0"/>
              <a:t>3/21/2023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586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A0BC-E7BB-4D55-8710-E8474A66771E}" type="datetime1">
              <a:rPr lang="en-US" smtClean="0"/>
              <a:t>3/21/2023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318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A1C5-682A-4617-9A91-5759A79A935B}" type="datetime1">
              <a:rPr lang="en-US" smtClean="0"/>
              <a:t>3/21/2023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3047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D0D0-99D2-4A10-AC62-6E2E6CF7A9EE}" type="datetime1">
              <a:rPr lang="en-US" smtClean="0"/>
              <a:t>3/21/2023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154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DEDF-EB2B-4F7F-B2DF-97C28C8FCBC9}" type="datetime1">
              <a:rPr lang="en-US" smtClean="0"/>
              <a:t>3/21/2023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007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80351-56D7-412F-9F2E-17819DF3B01D}" type="datetime1">
              <a:rPr lang="en-US" smtClean="0"/>
              <a:t>3/21/2023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924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068B-C601-4124-944A-AED7D3FD7517}" type="datetime1">
              <a:rPr lang="en-US" smtClean="0"/>
              <a:t>3/21/2023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992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A73-7818-460B-8F62-87CD8A1DAD1A}" type="datetime1">
              <a:rPr lang="en-US" smtClean="0"/>
              <a:t>3/21/2023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354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A6CF8665-A302-4073-9097-DCE6BA8A5D14}" type="datetime1">
              <a:rPr lang="en-US" smtClean="0"/>
              <a:t>3/21/2023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782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89FA6-8D64-42DE-8A02-4A6662349BFD}" type="datetime1">
              <a:rPr lang="en-US" smtClean="0"/>
              <a:t>3/21/2023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7845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8D095B41-7312-4603-9F0F-93387C353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D85834-55D9-470E-9834-623384F24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9417" r="-1" b="6311"/>
          <a:stretch/>
        </p:blipFill>
        <p:spPr>
          <a:xfrm>
            <a:off x="783771" y="11440"/>
            <a:ext cx="11002609" cy="6857990"/>
          </a:xfrm>
          <a:prstGeom prst="rect">
            <a:avLst/>
          </a:prstGeom>
        </p:spPr>
      </p:pic>
      <p:sp>
        <p:nvSpPr>
          <p:cNvPr id="10" name="Rectangle 13">
            <a:extLst>
              <a:ext uri="{FF2B5EF4-FFF2-40B4-BE49-F238E27FC236}">
                <a16:creationId xmlns:a16="http://schemas.microsoft.com/office/drawing/2014/main" id="{1042C936-444C-4F0D-9737-291EAFE1E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812CC5-3F64-4837-AE94-66C400A32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780" y="802298"/>
            <a:ext cx="7693629" cy="2541431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BANK OF SUCCESS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0012D5-B732-49FA-8D2C-A5C52B364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921165" cy="977621"/>
          </a:xfrm>
        </p:spPr>
        <p:txBody>
          <a:bodyPr vert="horz" lIns="91440" tIns="91440" rIns="91440" bIns="91440" rtlCol="0">
            <a:normAutofit/>
          </a:bodyPr>
          <a:lstStyle/>
          <a:p>
            <a:r>
              <a:rPr lang="en-US" dirty="0"/>
              <a:t>Bank                                                                           </a:t>
            </a:r>
          </a:p>
        </p:txBody>
      </p:sp>
      <p:cxnSp>
        <p:nvCxnSpPr>
          <p:cNvPr id="11" name="Straight Connector 15">
            <a:extLst>
              <a:ext uri="{FF2B5EF4-FFF2-40B4-BE49-F238E27FC236}">
                <a16:creationId xmlns:a16="http://schemas.microsoft.com/office/drawing/2014/main" id="{B61C4D9F-F4AF-4ED2-9310-56EB2E19C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3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3" name="Picture 17">
            <a:extLst>
              <a:ext uri="{FF2B5EF4-FFF2-40B4-BE49-F238E27FC236}">
                <a16:creationId xmlns:a16="http://schemas.microsoft.com/office/drawing/2014/main" id="{419FDB25-3050-4009-9806-3000DDD1C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5" name="Straight Connector 19">
            <a:extLst>
              <a:ext uri="{FF2B5EF4-FFF2-40B4-BE49-F238E27FC236}">
                <a16:creationId xmlns:a16="http://schemas.microsoft.com/office/drawing/2014/main" id="{8063EF0F-7BC0-4CFB-AB98-20A8DD91D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086490-40AA-1B0D-65D9-5A7E4A8D1160}"/>
              </a:ext>
            </a:extLst>
          </p:cNvPr>
          <p:cNvSpPr txBox="1"/>
          <p:nvPr/>
        </p:nvSpPr>
        <p:spPr>
          <a:xfrm>
            <a:off x="3742006" y="914400"/>
            <a:ext cx="38967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400" dirty="0"/>
              <a:t>WELCOME</a:t>
            </a:r>
            <a:endParaRPr lang="en-IN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223E07-C114-D6E0-33D0-4B38D3914015}"/>
              </a:ext>
            </a:extLst>
          </p:cNvPr>
          <p:cNvSpPr txBox="1"/>
          <p:nvPr/>
        </p:nvSpPr>
        <p:spPr>
          <a:xfrm>
            <a:off x="8444184" y="3523856"/>
            <a:ext cx="2660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Lakshmi Iyer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57310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46DE8F-D834-8679-F2AE-8D84D2D5116D}"/>
              </a:ext>
            </a:extLst>
          </p:cNvPr>
          <p:cNvSpPr txBox="1"/>
          <p:nvPr/>
        </p:nvSpPr>
        <p:spPr>
          <a:xfrm>
            <a:off x="1458351" y="661183"/>
            <a:ext cx="10733649" cy="506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400" b="1" cap="all" dirty="0">
                <a:ln w="3175" cmpd="sng">
                  <a:noFill/>
                </a:ln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sign up for the user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User_ID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Phone Number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 Of Birth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Activated date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400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400" dirty="0"/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918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F14E06-8B1B-2033-558E-F7BCE382D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193800"/>
            <a:ext cx="6853237" cy="401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247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C85FA6-AE50-F61D-FECD-A938498D7E36}"/>
              </a:ext>
            </a:extLst>
          </p:cNvPr>
          <p:cNvSpPr txBox="1"/>
          <p:nvPr/>
        </p:nvSpPr>
        <p:spPr>
          <a:xfrm>
            <a:off x="633046" y="942536"/>
            <a:ext cx="10391336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400" b="1" cap="all" dirty="0">
                <a:ln w="3175" cmpd="sng">
                  <a:noFill/>
                </a:ln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LOGIN for the user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2400" cap="all" dirty="0">
              <a:ln w="3175" cmpd="sng">
                <a:noFill/>
              </a:ln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400" cap="all" dirty="0">
                <a:ln w="3175" cmpd="sng">
                  <a:noFill/>
                </a:ln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sername: userId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Password: pin number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both username and password matches login Successfully.</a:t>
            </a:r>
          </a:p>
          <a:p>
            <a:pPr marL="342900" indent="-34290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 throws an Exception based upon the wrong inputs.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2400" cap="all" dirty="0">
              <a:ln w="3175" cmpd="sng">
                <a:noFill/>
              </a:ln>
              <a:solidFill>
                <a:schemeClr val="bg1"/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78551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3A18AD-E030-634E-D806-E499FCA91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054100"/>
            <a:ext cx="9906000" cy="442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84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2BF570-3FC2-7BDE-D909-52D94CD79C1B}"/>
              </a:ext>
            </a:extLst>
          </p:cNvPr>
          <p:cNvSpPr txBox="1"/>
          <p:nvPr/>
        </p:nvSpPr>
        <p:spPr>
          <a:xfrm>
            <a:off x="562708" y="675249"/>
            <a:ext cx="110431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Deposit an Amount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Check If Account is Active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Add the amount to be deposited to Balance.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Send the status.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 If any issue, then raise a specific exception to understand the exact failure of rule.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256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CCDEBC-31D7-901B-8576-4F3139E45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812800"/>
            <a:ext cx="80518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93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F45AC01-03B1-3A2F-4A02-35CD7B2CC5F1}"/>
              </a:ext>
            </a:extLst>
          </p:cNvPr>
          <p:cNvSpPr txBox="1"/>
          <p:nvPr/>
        </p:nvSpPr>
        <p:spPr>
          <a:xfrm>
            <a:off x="840475" y="359054"/>
            <a:ext cx="610737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Balance</a:t>
            </a:r>
          </a:p>
          <a:p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If Account is Active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Check if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accountNumber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valid.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Check the balance update the status.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C4D2B8-B4FD-77AE-6470-D5A3F64A2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42" y="2434023"/>
            <a:ext cx="8507797" cy="371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925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BD32B4-6908-E82F-1762-D98004D923A9}"/>
              </a:ext>
            </a:extLst>
          </p:cNvPr>
          <p:cNvSpPr txBox="1"/>
          <p:nvPr/>
        </p:nvSpPr>
        <p:spPr>
          <a:xfrm>
            <a:off x="532227" y="604911"/>
            <a:ext cx="1112754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Withdraw an Amount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lphaL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If Account is Active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If Sufficient Balance is available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Deduct the amount to be withdrawn from Balance.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 the status.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any issue, then raise a specific exception to understand the exact failure of rule.</a:t>
            </a:r>
          </a:p>
          <a:p>
            <a:pPr marL="457200" indent="-457200">
              <a:buFont typeface="+mj-lt"/>
              <a:buAutoNum type="alphaLcPeriod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lphaLcPeriod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601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00DCDE-AAF7-A8E6-2648-AD3AC237F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1" y="355601"/>
            <a:ext cx="7891669" cy="566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11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A83532-9681-EA86-3559-C6514DA18164}"/>
              </a:ext>
            </a:extLst>
          </p:cNvPr>
          <p:cNvSpPr txBox="1"/>
          <p:nvPr/>
        </p:nvSpPr>
        <p:spPr>
          <a:xfrm>
            <a:off x="675249" y="702017"/>
            <a:ext cx="904552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Pin</a:t>
            </a:r>
          </a:p>
          <a:p>
            <a:endParaRPr lang="en-US" dirty="0"/>
          </a:p>
          <a:p>
            <a:r>
              <a:rPr lang="en-US" dirty="0"/>
              <a:t>a.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If Account is Active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Check if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accountNumber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valid.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Check the pin update the status.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0188A1-2DD9-EA17-29F2-00233DFA3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49" y="3093847"/>
            <a:ext cx="9577645" cy="269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02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6895B8-B2C7-3513-3CD1-2275CE548C2D}"/>
              </a:ext>
            </a:extLst>
          </p:cNvPr>
          <p:cNvSpPr txBox="1"/>
          <p:nvPr/>
        </p:nvSpPr>
        <p:spPr>
          <a:xfrm>
            <a:off x="661182" y="576775"/>
            <a:ext cx="10930596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Haritha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Kavya BN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Kumari Nisha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Naveen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Praveena K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Raghavendra 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Ramya R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Ranganath 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Vishal Kumar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5270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CDEE8B-E141-0761-E286-589BE59C846A}"/>
              </a:ext>
            </a:extLst>
          </p:cNvPr>
          <p:cNvSpPr txBox="1"/>
          <p:nvPr/>
        </p:nvSpPr>
        <p:spPr>
          <a:xfrm>
            <a:off x="800443" y="317157"/>
            <a:ext cx="61042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 an Account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Set the status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isActive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false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24C3F4-96C3-1871-FB79-48D6B93FD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340" y="1350996"/>
            <a:ext cx="6104238" cy="22955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73FFB1-1A8F-2341-7FA2-2DB716809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565" y="3757064"/>
            <a:ext cx="6821788" cy="255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50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65D1FB-70D8-A91E-A655-CEB76B5264CD}"/>
              </a:ext>
            </a:extLst>
          </p:cNvPr>
          <p:cNvSpPr txBox="1"/>
          <p:nvPr/>
        </p:nvSpPr>
        <p:spPr>
          <a:xfrm>
            <a:off x="1431235" y="490330"/>
            <a:ext cx="1762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Exceptions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05885-910B-93F9-7C89-8A32BC1E0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937" y="1371600"/>
            <a:ext cx="55721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87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C46633-ACB0-0829-0858-538B617CD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888" y="225286"/>
            <a:ext cx="8629650" cy="588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484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F068FC-D1B6-A358-CD52-BA34C5501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265043"/>
            <a:ext cx="9182100" cy="608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12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1F49937-D872-8450-DDCF-6E7023371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1346200"/>
            <a:ext cx="7239000" cy="4483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324931-8474-CC18-7A07-9DDC89EDA3FF}"/>
              </a:ext>
            </a:extLst>
          </p:cNvPr>
          <p:cNvSpPr txBox="1"/>
          <p:nvPr/>
        </p:nvSpPr>
        <p:spPr>
          <a:xfrm>
            <a:off x="951345" y="454891"/>
            <a:ext cx="3546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SWAGGRES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243768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F561F-1E26-F312-522B-E38142498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Actuators</a:t>
            </a:r>
            <a:endParaRPr lang="en-IN" dirty="0"/>
          </a:p>
        </p:txBody>
      </p:sp>
      <p:pic>
        <p:nvPicPr>
          <p:cNvPr id="4" name="Content Placeholder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A605C50-337A-640E-7F78-75E973B2A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t="-2" r="50809" b="46408"/>
          <a:stretch/>
        </p:blipFill>
        <p:spPr>
          <a:xfrm>
            <a:off x="2769704" y="2747861"/>
            <a:ext cx="6533322" cy="3981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5FEF56-8BA2-EEFB-58EF-7F3C967A2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138" y="1876945"/>
            <a:ext cx="523875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78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5E212BB-1513-8A8A-20CC-F154F62B2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352425"/>
            <a:ext cx="10401300" cy="615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557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FEFEF5-C27D-4BCD-0D7C-9ADDDC0DA089}"/>
              </a:ext>
            </a:extLst>
          </p:cNvPr>
          <p:cNvSpPr txBox="1"/>
          <p:nvPr/>
        </p:nvSpPr>
        <p:spPr>
          <a:xfrm>
            <a:off x="4284616" y="404948"/>
            <a:ext cx="2795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lang="en-US" dirty="0"/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Snippets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E1D5265-541B-B325-C25A-8CBC70D6C3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8" b="9310"/>
          <a:stretch/>
        </p:blipFill>
        <p:spPr>
          <a:xfrm>
            <a:off x="1580603" y="1031148"/>
            <a:ext cx="8203475" cy="420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538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BE8DCB2-BCD2-4233-E52A-7961F90F11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2" r="2747" b="6124"/>
          <a:stretch/>
        </p:blipFill>
        <p:spPr>
          <a:xfrm>
            <a:off x="2084927" y="930093"/>
            <a:ext cx="8022146" cy="44756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B1023A-83A2-D988-5679-6342A2B07E67}"/>
              </a:ext>
            </a:extLst>
          </p:cNvPr>
          <p:cNvSpPr txBox="1"/>
          <p:nvPr/>
        </p:nvSpPr>
        <p:spPr>
          <a:xfrm>
            <a:off x="5319506" y="5558575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Welcome Page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61059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29DC2BD-DDA9-EE68-A1CB-EF660A3F25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00" r="5790" b="8432"/>
          <a:stretch/>
        </p:blipFill>
        <p:spPr>
          <a:xfrm>
            <a:off x="380444" y="638393"/>
            <a:ext cx="5421689" cy="4360488"/>
          </a:xfrm>
          <a:prstGeom prst="rect">
            <a:avLst/>
          </a:prstGeom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71E1EE7-5E03-A5BF-09C9-8F139B9D57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59" r="6107" b="6611"/>
          <a:stretch/>
        </p:blipFill>
        <p:spPr>
          <a:xfrm>
            <a:off x="6389869" y="638393"/>
            <a:ext cx="5301372" cy="4360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FBF977-5B7C-C750-4170-49884D69211A}"/>
              </a:ext>
            </a:extLst>
          </p:cNvPr>
          <p:cNvSpPr txBox="1"/>
          <p:nvPr/>
        </p:nvSpPr>
        <p:spPr>
          <a:xfrm>
            <a:off x="380444" y="5204837"/>
            <a:ext cx="114153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 Up :</a:t>
            </a:r>
          </a:p>
          <a:p>
            <a:r>
              <a:rPr lang="en-US" dirty="0"/>
              <a:t>If user have not created an account, then use create account API to create an account by providing all the necessary details.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4709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5FEEB-F76B-807B-1EA5-1D5172C71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6640" y="1093015"/>
            <a:ext cx="9603275" cy="574115"/>
          </a:xfrm>
        </p:spPr>
        <p:txBody>
          <a:bodyPr/>
          <a:lstStyle/>
          <a:p>
            <a:r>
              <a:rPr lang="en-US" dirty="0"/>
              <a:t>Topics included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6D61B-6BCE-14FA-7C11-B88E62825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362" y="1870748"/>
            <a:ext cx="9603275" cy="4062557"/>
          </a:xfrm>
        </p:spPr>
        <p:txBody>
          <a:bodyPr>
            <a:normAutofit/>
          </a:bodyPr>
          <a:lstStyle/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cap="all" dirty="0">
              <a:ln w="3175" cmpd="sng">
                <a:noFill/>
              </a:ln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endParaRPr lang="en-US" sz="2000" b="1" cap="all" dirty="0">
              <a:ln w="3175" cmpd="sng">
                <a:noFill/>
              </a:ln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B4887E-D548-EB24-280E-8030A3FED23F}"/>
              </a:ext>
            </a:extLst>
          </p:cNvPr>
          <p:cNvSpPr txBox="1"/>
          <p:nvPr/>
        </p:nvSpPr>
        <p:spPr>
          <a:xfrm>
            <a:off x="1606826" y="2002448"/>
            <a:ext cx="610262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UML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Concepts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Signup for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endParaRPr lang="en-US" cap="all" dirty="0">
              <a:ln w="3175" cmpd="sng">
                <a:noFill/>
              </a:ln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Deposit an Amount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Withdraw an Amount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Pin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 an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Swaggers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snippets </a:t>
            </a:r>
          </a:p>
        </p:txBody>
      </p:sp>
    </p:spTree>
    <p:extLst>
      <p:ext uri="{BB962C8B-B14F-4D97-AF65-F5344CB8AC3E}">
        <p14:creationId xmlns:p14="http://schemas.microsoft.com/office/powerpoint/2010/main" val="33457721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F72ED773-C013-9ECD-6620-63355940FF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171" b="6672"/>
          <a:stretch/>
        </p:blipFill>
        <p:spPr>
          <a:xfrm>
            <a:off x="2716823" y="455658"/>
            <a:ext cx="7035549" cy="451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068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689BE13-3F94-9C16-87F2-83E325F013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28" r="3447" b="6417"/>
          <a:stretch/>
        </p:blipFill>
        <p:spPr>
          <a:xfrm>
            <a:off x="3033942" y="561997"/>
            <a:ext cx="5646033" cy="443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444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F6150E1A-AC68-8BF4-9C6C-91903356A7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871" b="6775"/>
          <a:stretch/>
        </p:blipFill>
        <p:spPr>
          <a:xfrm>
            <a:off x="5698991" y="891332"/>
            <a:ext cx="6140354" cy="3920616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A0B72ED-90D5-59A5-D64B-1510E7E088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78" r="3173" b="8166"/>
          <a:stretch/>
        </p:blipFill>
        <p:spPr>
          <a:xfrm>
            <a:off x="352655" y="891810"/>
            <a:ext cx="5133746" cy="39201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C7C378-5999-B1D4-5084-D064F2277426}"/>
              </a:ext>
            </a:extLst>
          </p:cNvPr>
          <p:cNvSpPr txBox="1"/>
          <p:nvPr/>
        </p:nvSpPr>
        <p:spPr>
          <a:xfrm>
            <a:off x="352655" y="4939990"/>
            <a:ext cx="11567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Deposit Cash: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noted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accountNumber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provide amount greater than 0 to deposit case into an account.</a:t>
            </a:r>
          </a:p>
        </p:txBody>
      </p:sp>
    </p:spTree>
    <p:extLst>
      <p:ext uri="{BB962C8B-B14F-4D97-AF65-F5344CB8AC3E}">
        <p14:creationId xmlns:p14="http://schemas.microsoft.com/office/powerpoint/2010/main" val="2372689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BA865F9-0385-6717-6CE1-810E7BFD35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28" r="3019" b="15233"/>
          <a:stretch/>
        </p:blipFill>
        <p:spPr>
          <a:xfrm>
            <a:off x="2489200" y="347664"/>
            <a:ext cx="6527800" cy="46143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984BE0-3CC9-C6B8-3553-B63FD33FBFFD}"/>
              </a:ext>
            </a:extLst>
          </p:cNvPr>
          <p:cNvSpPr txBox="1"/>
          <p:nvPr/>
        </p:nvSpPr>
        <p:spPr>
          <a:xfrm>
            <a:off x="1817782" y="5299113"/>
            <a:ext cx="9033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Withdraw Money: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accountBalance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amount greater than zero to withdraw cash from an account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47672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C23F194-BF33-3173-BFB7-749ADF2ACA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87" b="13549"/>
          <a:stretch/>
        </p:blipFill>
        <p:spPr>
          <a:xfrm>
            <a:off x="504328" y="732879"/>
            <a:ext cx="5311229" cy="36628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27C423-6245-73B9-96AA-FD312028FDD1}"/>
              </a:ext>
            </a:extLst>
          </p:cNvPr>
          <p:cNvSpPr txBox="1"/>
          <p:nvPr/>
        </p:nvSpPr>
        <p:spPr>
          <a:xfrm>
            <a:off x="385464" y="4816444"/>
            <a:ext cx="8093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Balance: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accountBalance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check bank balance.</a:t>
            </a:r>
          </a:p>
        </p:txBody>
      </p:sp>
      <p:pic>
        <p:nvPicPr>
          <p:cNvPr id="5" name="Picture 4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0B76A25B-8D1A-A44C-2640-C4F9E57643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199" b="7002"/>
          <a:stretch/>
        </p:blipFill>
        <p:spPr>
          <a:xfrm>
            <a:off x="6096000" y="732879"/>
            <a:ext cx="5727761" cy="366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069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18B6DDA-BF99-5823-D326-F2AFEF8B1B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86" r="2723" b="7264"/>
          <a:stretch/>
        </p:blipFill>
        <p:spPr>
          <a:xfrm>
            <a:off x="310030" y="1231900"/>
            <a:ext cx="4466121" cy="3441699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BD3548F-E988-CFD2-BFD3-0BDFCB347A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907" b="23243"/>
          <a:stretch/>
        </p:blipFill>
        <p:spPr>
          <a:xfrm>
            <a:off x="5121206" y="1207050"/>
            <a:ext cx="6591182" cy="3466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F2905A-4578-D15A-A7DD-289CEBBCD8DB}"/>
              </a:ext>
            </a:extLst>
          </p:cNvPr>
          <p:cNvSpPr txBox="1"/>
          <p:nvPr/>
        </p:nvSpPr>
        <p:spPr>
          <a:xfrm>
            <a:off x="310030" y="4979406"/>
            <a:ext cx="5945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Diagram shows for changing a pin.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75645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AD0CD8E-6439-86C4-9229-73E2BA5181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44" r="3553" b="17243"/>
          <a:stretch/>
        </p:blipFill>
        <p:spPr>
          <a:xfrm>
            <a:off x="322730" y="879474"/>
            <a:ext cx="5392270" cy="3757498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18F975F-6D4A-6E00-A540-F665A0BB2F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417" b="6953"/>
          <a:stretch/>
        </p:blipFill>
        <p:spPr>
          <a:xfrm>
            <a:off x="6001870" y="879474"/>
            <a:ext cx="5867400" cy="37642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1319E4-4F8D-345D-7563-4774FB261921}"/>
              </a:ext>
            </a:extLst>
          </p:cNvPr>
          <p:cNvSpPr txBox="1"/>
          <p:nvPr/>
        </p:nvSpPr>
        <p:spPr>
          <a:xfrm>
            <a:off x="322730" y="4943192"/>
            <a:ext cx="10016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Close an account: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76911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B681FF-9E03-A405-F805-EF7476ED15A6}"/>
              </a:ext>
            </a:extLst>
          </p:cNvPr>
          <p:cNvSpPr txBox="1"/>
          <p:nvPr/>
        </p:nvSpPr>
        <p:spPr>
          <a:xfrm>
            <a:off x="1041824" y="2782669"/>
            <a:ext cx="9369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3600" cap="all" dirty="0">
                <a:ln w="3175" cmpd="sng">
                  <a:noFill/>
                </a:ln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THANK YOU!</a:t>
            </a:r>
            <a:endParaRPr lang="en-IN" sz="3600" cap="all" dirty="0">
              <a:ln w="3175" cmpd="sng">
                <a:noFill/>
              </a:ln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78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2619D5-AC26-7DA8-9B51-CE398AD3E31A}"/>
              </a:ext>
            </a:extLst>
          </p:cNvPr>
          <p:cNvSpPr txBox="1"/>
          <p:nvPr/>
        </p:nvSpPr>
        <p:spPr>
          <a:xfrm>
            <a:off x="1908313" y="2589025"/>
            <a:ext cx="1106825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Database used to store data </a:t>
            </a:r>
          </a:p>
          <a:p>
            <a:r>
              <a:rPr lang="en-US" sz="2800" dirty="0"/>
              <a:t>                         MySQL.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9193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BD2654-4BB6-68AF-6855-8D0CEBBD80FE}"/>
              </a:ext>
            </a:extLst>
          </p:cNvPr>
          <p:cNvSpPr txBox="1"/>
          <p:nvPr/>
        </p:nvSpPr>
        <p:spPr>
          <a:xfrm>
            <a:off x="947225" y="407962"/>
            <a:ext cx="10016197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a software for solving financial application of a customer in banking environment.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 API endpoints regarding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Pin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Deposit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Withdrawal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Balance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 is going to offer two Accounts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Savings Account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Account</a:t>
            </a:r>
          </a:p>
          <a:p>
            <a:endParaRPr lang="en-US" sz="2400" dirty="0"/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481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A96A7E-B7BC-03CB-6654-9C6AD1CCCDFD}"/>
              </a:ext>
            </a:extLst>
          </p:cNvPr>
          <p:cNvSpPr txBox="1"/>
          <p:nvPr/>
        </p:nvSpPr>
        <p:spPr>
          <a:xfrm>
            <a:off x="609600" y="236762"/>
            <a:ext cx="1097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UML Diagram of Bank of Success Pvt. Ltd. Project</a:t>
            </a:r>
          </a:p>
          <a:p>
            <a:pPr algn="ctr"/>
            <a:endParaRPr lang="en-US" dirty="0"/>
          </a:p>
          <a:p>
            <a:pPr algn="ctr"/>
            <a:endParaRPr lang="en-IN" dirty="0"/>
          </a:p>
        </p:txBody>
      </p:sp>
      <p:pic>
        <p:nvPicPr>
          <p:cNvPr id="4" name="Picture 3" descr="Diagram">
            <a:extLst>
              <a:ext uri="{FF2B5EF4-FFF2-40B4-BE49-F238E27FC236}">
                <a16:creationId xmlns:a16="http://schemas.microsoft.com/office/drawing/2014/main" id="{D1D07BD9-D24A-C697-9376-2581D6A7AD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18"/>
          <a:stretch/>
        </p:blipFill>
        <p:spPr>
          <a:xfrm>
            <a:off x="1934817" y="698427"/>
            <a:ext cx="8627166" cy="588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88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595AC5-845B-AB73-469F-1639AE60C666}"/>
              </a:ext>
            </a:extLst>
          </p:cNvPr>
          <p:cNvSpPr txBox="1"/>
          <p:nvPr/>
        </p:nvSpPr>
        <p:spPr>
          <a:xfrm>
            <a:off x="812568" y="378888"/>
            <a:ext cx="1031019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Concepts Used: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Has-a relationship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Inheritance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Annotations- @Entity, @Id, @Interface, @DiscriminatorColumn, @GeneratedValue, @JsonIgnore, @JoinColumn, @Component, @Service, @Autowired, @ResponseStatus, @ResponseBody, @PathVariable, @ControllerAdvice, @ExceptionHandler, @Transactional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Actuators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Swaggers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688810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BCB2F-A980-76F1-7EEC-4B46CE1D1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that will be implemented in next version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FCC3C-FAA1-C339-7875-6AA68C3EA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Hateoas</a:t>
            </a:r>
            <a:endParaRPr lang="en-US" dirty="0"/>
          </a:p>
          <a:p>
            <a:r>
              <a:rPr lang="en-US" dirty="0" err="1"/>
              <a:t>Aop</a:t>
            </a:r>
            <a:endParaRPr lang="en-US" dirty="0"/>
          </a:p>
          <a:p>
            <a:r>
              <a:rPr lang="en-US" dirty="0"/>
              <a:t>Security</a:t>
            </a:r>
          </a:p>
          <a:p>
            <a:r>
              <a:rPr lang="en-US" dirty="0"/>
              <a:t>Unit Testing</a:t>
            </a:r>
          </a:p>
        </p:txBody>
      </p:sp>
    </p:spTree>
    <p:extLst>
      <p:ext uri="{BB962C8B-B14F-4D97-AF65-F5344CB8AC3E}">
        <p14:creationId xmlns:p14="http://schemas.microsoft.com/office/powerpoint/2010/main" val="1296732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5B5655-5EB5-D35B-CA0E-7D5F0FC9078B}"/>
              </a:ext>
            </a:extLst>
          </p:cNvPr>
          <p:cNvSpPr txBox="1"/>
          <p:nvPr/>
        </p:nvSpPr>
        <p:spPr>
          <a:xfrm>
            <a:off x="886264" y="590843"/>
            <a:ext cx="1067737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Validations: 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an Account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Savings: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 if Age is greater than 18.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the IsActive status to true.</a:t>
            </a:r>
          </a:p>
          <a:p>
            <a:pPr lvl="1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Current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if Registration Number is not null.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the isActive status to true.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not valid then throw an exception indicating the exact issue and why account 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could not be opened. AccountImpl Factory should be implemented as given in the design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201637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308afc4-1cfe-40dd-8477-f43c0b9a1de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FF16161E96F14FA997B97351152FCE" ma:contentTypeVersion="4" ma:contentTypeDescription="Create a new document." ma:contentTypeScope="" ma:versionID="d804887caffaa89b8a01be42a4817e6e">
  <xsd:schema xmlns:xsd="http://www.w3.org/2001/XMLSchema" xmlns:xs="http://www.w3.org/2001/XMLSchema" xmlns:p="http://schemas.microsoft.com/office/2006/metadata/properties" xmlns:ns3="f308afc4-1cfe-40dd-8477-f43c0b9a1de7" xmlns:ns4="36f0fd3b-ff6d-4da7-ab5d-74f8c75a5e97" targetNamespace="http://schemas.microsoft.com/office/2006/metadata/properties" ma:root="true" ma:fieldsID="b33f7c7be263520646dd4b628866b286" ns3:_="" ns4:_="">
    <xsd:import namespace="f308afc4-1cfe-40dd-8477-f43c0b9a1de7"/>
    <xsd:import namespace="36f0fd3b-ff6d-4da7-ab5d-74f8c75a5e97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08afc4-1cfe-40dd-8477-f43c0b9a1de7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f0fd3b-ff6d-4da7-ab5d-74f8c75a5e97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5FDEB4C-941C-4EBE-9462-062D8A0ADE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B414F3-C833-4395-8C69-0E806C518171}">
  <ds:schemaRefs>
    <ds:schemaRef ds:uri="http://schemas.microsoft.com/office/2006/metadata/properties"/>
    <ds:schemaRef ds:uri="36f0fd3b-ff6d-4da7-ab5d-74f8c75a5e97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f308afc4-1cfe-40dd-8477-f43c0b9a1de7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25C6D52-06B5-41E7-B341-DE277DBF16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308afc4-1cfe-40dd-8477-f43c0b9a1de7"/>
    <ds:schemaRef ds:uri="36f0fd3b-ff6d-4da7-ab5d-74f8c75a5e9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1297</TotalTime>
  <Words>558</Words>
  <Application>Microsoft Office PowerPoint</Application>
  <PresentationFormat>Widescreen</PresentationFormat>
  <Paragraphs>141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Courier New</vt:lpstr>
      <vt:lpstr>Gill Sans MT</vt:lpstr>
      <vt:lpstr>Times New Roman</vt:lpstr>
      <vt:lpstr>Wingdings</vt:lpstr>
      <vt:lpstr>Gallery</vt:lpstr>
      <vt:lpstr>BANK OF SUCCESS</vt:lpstr>
      <vt:lpstr>PowerPoint Presentation</vt:lpstr>
      <vt:lpstr>Topics included</vt:lpstr>
      <vt:lpstr>PowerPoint Presentation</vt:lpstr>
      <vt:lpstr>PowerPoint Presentation</vt:lpstr>
      <vt:lpstr>PowerPoint Presentation</vt:lpstr>
      <vt:lpstr>PowerPoint Presentation</vt:lpstr>
      <vt:lpstr>Concepts that will be implemented in next version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Actuators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OF SUCCESS</dc:title>
  <dc:creator>M Haritha Bai</dc:creator>
  <cp:lastModifiedBy>Ranganath S</cp:lastModifiedBy>
  <cp:revision>99</cp:revision>
  <dcterms:created xsi:type="dcterms:W3CDTF">2023-03-19T05:27:53Z</dcterms:created>
  <dcterms:modified xsi:type="dcterms:W3CDTF">2023-03-21T04:55:14Z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0x010100BCFF16161E96F14FA997B97351152FCE</vt:lpwstr>
  </property>
</Properties>
</file>